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112_B99E1767.xml" ContentType="application/vnd.ms-powerpoint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modernComment_10B_721DB6AA.xml" ContentType="application/vnd.ms-powerpoint.comments+xml"/>
  <Override PartName="/ppt/notesSlides/notesSlide5.xml" ContentType="application/vnd.openxmlformats-officedocument.presentationml.notesSlide+xml"/>
  <Override PartName="/ppt/comments/modernComment_10C_C6354EAB.xml" ContentType="application/vnd.ms-powerpoint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66" r:id="rId5"/>
    <p:sldId id="274" r:id="rId6"/>
    <p:sldId id="276" r:id="rId7"/>
    <p:sldId id="267" r:id="rId8"/>
    <p:sldId id="268" r:id="rId9"/>
    <p:sldId id="277" r:id="rId10"/>
    <p:sldId id="271" r:id="rId11"/>
    <p:sldId id="278" r:id="rId12"/>
    <p:sldId id="279" r:id="rId13"/>
    <p:sldId id="280" r:id="rId14"/>
    <p:sldId id="273" r:id="rId15"/>
    <p:sldId id="281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344E35-1D2A-B17D-EA75-B2B63121B5D1}" name="Joyce Chau" initials="JC" userId="S::jchau@evergreen.ca::63c0614c-18f4-4a65-9b03-9f453e83689a" providerId="AD"/>
  <p188:author id="{D575EFE0-A268-9305-3346-FA50F2A697BF}" name="Matthew Carreau" initials="MC" userId="S::mcarreau@evergreen.ca::e3bb7f90-1d7b-4590-b248-94629369f55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5887"/>
    <a:srgbClr val="6D246E"/>
    <a:srgbClr val="2C9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FE0689-373B-A5B4-FD3C-AD661CA87F8C}" v="6" dt="2022-07-26T00:30:09.971"/>
    <p1510:client id="{5080A5C7-E617-EB33-E5CD-E62CBB57CE15}" v="2" dt="2022-07-12T21:20:02.326"/>
    <p1510:client id="{B6B22C58-F012-0213-03A8-23EA47E3061D}" v="1" dt="2022-07-07T13:59:12.491"/>
    <p1510:client id="{C71920F0-9FD4-1A36-1EC1-018747CE437D}" v="13" dt="2022-01-18T02:24:30.405"/>
    <p1510:client id="{CC732A30-D2F1-42C1-E201-2A2A52DEF2E1}" v="835" dt="2022-07-05T18:29:21.902"/>
    <p1510:client id="{E0F76910-BED7-6369-F709-B3A9E0CF787C}" v="363" dt="2022-07-20T19:27:56.9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/>
    <p:restoredTop sz="86374"/>
  </p:normalViewPr>
  <p:slideViewPr>
    <p:cSldViewPr snapToGrid="0" snapToObjects="1">
      <p:cViewPr varScale="1">
        <p:scale>
          <a:sx n="92" d="100"/>
          <a:sy n="92" d="100"/>
        </p:scale>
        <p:origin x="184" y="8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omments/modernComment_10B_721DB6A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ABAC964-83FF-49EE-AA30-A670BC53E4E1}" authorId="{D575EFE0-A268-9305-3346-FA50F2A697BF}" created="2022-07-05T17:48:21.983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914549930" sldId="267"/>
      <ac:spMk id="8" creationId="{B552B4FF-9129-C13A-CEB7-C6072A28483E}"/>
      <ac:txMk cp="12" len="78">
        <ac:context len="92" hash="2968607208"/>
      </ac:txMk>
    </ac:txMkLst>
    <p188:pos x="2162432" y="2842054"/>
    <p188:txBody>
      <a:bodyPr/>
      <a:lstStyle/>
      <a:p>
        <a:r>
          <a:rPr lang="en-GB"/>
          <a:t>New activity title</a:t>
        </a:r>
      </a:p>
    </p188:txBody>
  </p188:cm>
  <p188:cm id="{AE78B790-6358-4694-8679-8630FEDA02BD}" authorId="{D575EFE0-A268-9305-3346-FA50F2A697BF}" created="2022-07-05T17:51:20.42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914549930" sldId="267"/>
      <ac:spMk id="7" creationId="{B78D1503-3F9E-5A45-BB1F-B1E2D9A99B6D}"/>
      <ac:txMk cp="617">
        <ac:context len="618" hash="1340993759"/>
      </ac:txMk>
    </ac:txMkLst>
    <p188:pos x="4582297" y="5519351"/>
    <p188:txBody>
      <a:bodyPr/>
      <a:lstStyle/>
      <a:p>
        <a:r>
          <a:rPr lang="en-GB"/>
          <a:t>Remove this one. Internal stakeholders (stakeholders in your own organization or team) isn't really what the focus of this workshop is about.</a:t>
        </a:r>
      </a:p>
    </p188:txBody>
  </p188:cm>
</p188:cmLst>
</file>

<file path=ppt/comments/modernComment_10C_C6354EA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6E18826-F42F-4E03-9EA3-B1387C509ECA}" authorId="{D575EFE0-A268-9305-3346-FA50F2A697BF}" created="2022-07-05T18:04:12.853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325382315" sldId="268"/>
      <ac:spMk id="5" creationId="{0E354891-87EC-ED49-8613-5BFCEE0BEF3C}"/>
      <ac:txMk cp="595">
        <ac:context len="684" hash="4121204706"/>
      </ac:txMk>
    </ac:txMkLst>
    <p188:pos x="4335162" y="4767648"/>
    <p188:txBody>
      <a:bodyPr/>
      <a:lstStyle/>
      <a:p>
        <a:r>
          <a:rPr lang="en-GB"/>
          <a:t>Remove entirely. Not the focus on this workshop or activity</a:t>
        </a:r>
      </a:p>
    </p188:txBody>
  </p188:cm>
</p188:cmLst>
</file>

<file path=ppt/comments/modernComment_112_B99E176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7288824-1736-4969-8C94-AA5DB7080C13}" authorId="{D575EFE0-A268-9305-3346-FA50F2A697BF}" created="2022-07-05T17:48:01.79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114145639" sldId="274"/>
      <ac:spMk id="4" creationId="{B1702E23-526F-D04F-9B6F-16D451C942DD}"/>
      <ac:txMk cp="12" len="79">
        <ac:context len="92" hash="2968607208"/>
      </ac:txMk>
    </ac:txMkLst>
    <p188:pos x="2265405" y="2842054"/>
    <p188:txBody>
      <a:bodyPr/>
      <a:lstStyle/>
      <a:p>
        <a:r>
          <a:rPr lang="en-GB"/>
          <a:t>New activity title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07D03-84F1-6D4E-992A-D676CB282D4C}" type="datetimeFigureOut">
              <a:rPr lang="en-CA" smtClean="0"/>
              <a:t>2023-02-01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FF088-E5EC-E74A-B241-D49DC1D0CA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3892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FF088-E5EC-E74A-B241-D49DC1D0CAC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156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FF088-E5EC-E74A-B241-D49DC1D0CACA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914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FF088-E5EC-E74A-B241-D49DC1D0CACA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6825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FF088-E5EC-E74A-B241-D49DC1D0CACA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8423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FF088-E5EC-E74A-B241-D49DC1D0CACA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3889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FF088-E5EC-E74A-B241-D49DC1D0CAC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6386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FF088-E5EC-E74A-B241-D49DC1D0CAC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7236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FF088-E5EC-E74A-B241-D49DC1D0CAC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902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FF088-E5EC-E74A-B241-D49DC1D0CAC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859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FF088-E5EC-E74A-B241-D49DC1D0CAC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7696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FF088-E5EC-E74A-B241-D49DC1D0CAC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28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FF088-E5EC-E74A-B241-D49DC1D0CAC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3528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FF088-E5EC-E74A-B241-D49DC1D0CAC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1502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0C3E9-529C-B549-9D47-43765471A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7A080D-8884-A041-9E34-802E5CF80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8F697-D664-4E43-80CE-90B40B9BC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728-B999-3C4D-A9C9-0E48A66D294A}" type="datetime1">
              <a:rPr lang="en-CA" smtClean="0"/>
              <a:t>2023-02-01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4396B-7DC6-2B41-8551-C1D8B4BF7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4C8A8-F1FC-C947-98B8-8DD3DD0C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4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50EF-3E3A-8D47-AAEE-D6B1DA28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25F08-1EAB-B94E-A4AD-E9212B6B0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59AB3-8AED-D64B-B3D8-501E464BE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6C2A-A59C-DA43-9D58-1276A5A486DC}" type="datetime1">
              <a:rPr lang="en-CA" smtClean="0"/>
              <a:t>2023-02-01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EA789-91F5-7449-806E-C82B960E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D18B2-4765-A74E-AA14-E837C3D4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2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467A61-17F9-2E43-87D6-8C3FF98B2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774817-071C-0548-8494-CFA793B68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7F658-214C-C347-B6FC-2BDF91734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C8C0-5F34-1D40-A15C-DC964293FE9D}" type="datetime1">
              <a:rPr lang="en-CA" smtClean="0"/>
              <a:t>2023-02-01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E0871-4E78-F142-B39A-735C966E3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B54B8-B063-9246-AF85-E29C1A700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4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5407-BA2C-7A43-BAA7-B3003D291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182AD-6FBA-F84A-9E6D-F66A1297C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4F178-4661-5649-B874-717079C58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9712-29EA-F14E-93B2-FE57182871A0}" type="datetime1">
              <a:rPr lang="en-CA" smtClean="0"/>
              <a:t>2023-02-01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E724D-665B-9B42-88E0-7CAB11A31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A1724-9315-8C46-832C-E9ADC0A5E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1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127DC-AE80-2D41-B14D-058782249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4A642-389F-684F-852D-5B538F47F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51E00-8D67-954F-B886-53FCF10AF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B545-87F2-7D40-B615-1B97ECF1896B}" type="datetime1">
              <a:rPr lang="en-CA" smtClean="0"/>
              <a:t>2023-02-01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3280F-9EFC-4B46-AEEA-D943FE5F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22CC0-7E0F-D041-8147-23D2F7732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7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186A0-65E7-2946-891B-7E22DB5E9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834AC-4979-4844-9091-2E3A27B58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C692D-0F72-F047-AF80-F08FD8ED5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8FA88-9D15-B849-9B55-2E4FD081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5EE9-42DF-A04B-A664-97AF127DC3B0}" type="datetime1">
              <a:rPr lang="en-CA" smtClean="0"/>
              <a:t>2023-02-01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8B718-E45D-9744-A065-C5C700EA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3C7B5-7692-2F48-8178-89520A82D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1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83952-D2BB-4E4B-B214-4A21B326C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34EC0B-C882-9D47-AE3F-6C867CDBB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DC16B-A36C-5B4E-83D2-457040B1F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37BC77-C77A-1447-8C75-3D773074F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03DC7B-43CE-F547-AC6D-C5EE6C476D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101358-3A5A-CB42-B893-16F3A9925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BD0A-8126-DA4F-A092-9EA25BD1B9C4}" type="datetime1">
              <a:rPr lang="en-CA" smtClean="0"/>
              <a:t>2023-02-01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851214-1E5D-B94C-B095-22B918A1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DDD76-FE48-4749-A145-5D9B5BDB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5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A5CD9-CD16-0E47-8171-8F57C1004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5F900C-EE07-5841-966B-54D0FB44C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D4C3-85C0-D346-8819-F77B0D3F24A7}" type="datetime1">
              <a:rPr lang="en-CA" smtClean="0"/>
              <a:t>2023-02-01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D8CDB3-C905-A44C-B238-1FD94960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BDEB76-2DD9-F946-8ECF-A3B489C81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9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49DE2C-8FED-D645-8A99-4EC21CE1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2446-D060-994A-87A9-E22E18D93E28}" type="datetime1">
              <a:rPr lang="en-CA" smtClean="0"/>
              <a:t>2023-02-01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728A95-178D-F94D-B539-C2CFE1B1B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7E1C6-9490-2A43-ABE2-D3DB0D977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8262976-8F4B-FB42-BF42-C3E706F7C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F76D7-BED5-534D-9350-43D7B5FF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6AFDD-2393-3B48-9A9A-83EAA90C3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B856C-E2AD-1D49-9FC1-B2F42568D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798D4-C1FC-3247-9A73-13F73A558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1253-6663-F248-8DB6-214F5B39E018}" type="datetime1">
              <a:rPr lang="en-CA" smtClean="0"/>
              <a:t>2023-02-01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EA7B3-8BA7-D54E-AD0B-5A68991BE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79D19-6581-224B-B208-CCE72D65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7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8A37-2F1C-B046-9EC8-4434A7870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B3657F-107A-6843-B3B2-C6B959381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67B04F-833E-644C-8400-607538139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5E9D9-2EEF-7548-8AD1-0F494D747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775-4D33-B94A-92A9-31F14B4AF6C8}" type="datetime1">
              <a:rPr lang="en-CA" smtClean="0"/>
              <a:t>2023-02-01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84E0A-5980-464E-9246-8900CC96F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22B55-5666-9442-8A30-E1640699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743C11-A08A-DA49-B6BD-9C7DF8FE2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F198E-40C3-714E-92F2-73724AC63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511BD-9204-674E-A042-292E2D3FD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C28BC-16DB-6C41-9578-C293220E46C3}" type="datetime1">
              <a:rPr lang="en-CA" smtClean="0"/>
              <a:t>2023-02-01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130CA-38FA-C742-BCA1-02552C2F9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13B7D-ABD0-744F-922E-228F731EC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62976-8F4B-FB42-BF42-C3E706F7C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3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2_B99E176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B_721DB6AA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C_C6354EAB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13AA714-BEF2-FC40-921E-D7D0E1DD6B3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6438" y="856844"/>
            <a:ext cx="3747781" cy="147732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CA" sz="3000" b="1" dirty="0">
                <a:solidFill>
                  <a:srgbClr val="0A5887"/>
                </a:solidFill>
                <a:latin typeface="Open Sans"/>
                <a:ea typeface="Open Sans"/>
                <a:cs typeface="Open Sans"/>
              </a:rPr>
              <a:t>Community </a:t>
            </a:r>
            <a:r>
              <a:rPr kumimoji="0" lang="en-CA" sz="30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Mapping Workshop</a:t>
            </a:r>
            <a:endParaRPr lang="en-CA" sz="3000" b="1" i="0" u="none" strike="noStrike" kern="1200" cap="none" spc="0" normalizeH="0" baseline="0" noProof="0" dirty="0">
              <a:ln>
                <a:noFill/>
              </a:ln>
              <a:solidFill>
                <a:srgbClr val="6D246E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F1928FFA-0BF9-8C48-8519-D37CDA7BA08D}"/>
              </a:ext>
            </a:extLst>
          </p:cNvPr>
          <p:cNvSpPr txBox="1">
            <a:spLocks/>
          </p:cNvSpPr>
          <p:nvPr/>
        </p:nvSpPr>
        <p:spPr>
          <a:xfrm>
            <a:off x="656438" y="2528018"/>
            <a:ext cx="3747781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CA" sz="3000" b="1" dirty="0">
                <a:solidFill>
                  <a:srgbClr val="6D24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Take-home Activity Templates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48FDFB-0716-9B46-94E0-7C5130C17F1F}"/>
              </a:ext>
            </a:extLst>
          </p:cNvPr>
          <p:cNvSpPr txBox="1"/>
          <p:nvPr/>
        </p:nvSpPr>
        <p:spPr>
          <a:xfrm>
            <a:off x="5073707" y="929672"/>
            <a:ext cx="589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rgbClr val="6D24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Instructions</a:t>
            </a: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360E70-01C6-CA47-BA95-1FE20B262A0E}"/>
              </a:ext>
            </a:extLst>
          </p:cNvPr>
          <p:cNvSpPr txBox="1"/>
          <p:nvPr/>
        </p:nvSpPr>
        <p:spPr>
          <a:xfrm>
            <a:off x="5073707" y="1558521"/>
            <a:ext cx="5896176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1600" dirty="0">
                <a:latin typeface="Open Sans"/>
                <a:ea typeface="Open Sans"/>
                <a:cs typeface="Open Sans"/>
              </a:rPr>
              <a:t>This is a PowerPoint version of the activity templates used in the Community Mapping Workshop. </a:t>
            </a: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1200"/>
              </a:spcBef>
            </a:pPr>
            <a:r>
              <a:rPr lang="en-CA" sz="1600" dirty="0">
                <a:latin typeface="Open Sans"/>
                <a:ea typeface="Open Sans"/>
                <a:cs typeface="Open Sans"/>
              </a:rPr>
              <a:t>Read through the instructions for each activity and use the template provided to document your answers. Type directly into the template using the “Text Box” tool.​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0DD1068-3180-EE4C-83C6-717A88BF1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94606"/>
            <a:ext cx="1978073" cy="28931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26A1C0-34B4-AB47-B726-DF87EA6B75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20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C06167-8E4F-864C-828A-CFA4B199C43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0602" y="567131"/>
            <a:ext cx="6097348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Critical Reflection Activity #3: Relationships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le 2" descr="This table should be used to complete your Relationships reflection. Type your answers to the reflection question prompts in the data cells.">
            <a:extLst>
              <a:ext uri="{FF2B5EF4-FFF2-40B4-BE49-F238E27FC236}">
                <a16:creationId xmlns:a16="http://schemas.microsoft.com/office/drawing/2014/main" id="{9E3992D5-CC1A-1341-8A67-F6E624752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214627"/>
              </p:ext>
            </p:extLst>
          </p:nvPr>
        </p:nvGraphicFramePr>
        <p:xfrm>
          <a:off x="576942" y="1360714"/>
          <a:ext cx="11030796" cy="4549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5398">
                  <a:extLst>
                    <a:ext uri="{9D8B030D-6E8A-4147-A177-3AD203B41FA5}">
                      <a16:colId xmlns:a16="http://schemas.microsoft.com/office/drawing/2014/main" val="3493569846"/>
                    </a:ext>
                  </a:extLst>
                </a:gridCol>
                <a:gridCol w="5515398">
                  <a:extLst>
                    <a:ext uri="{9D8B030D-6E8A-4147-A177-3AD203B41FA5}">
                      <a16:colId xmlns:a16="http://schemas.microsoft.com/office/drawing/2014/main" val="3770767023"/>
                    </a:ext>
                  </a:extLst>
                </a:gridCol>
              </a:tblGrid>
              <a:tr h="1165779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Who do you not yet have a connection or relationship with?</a:t>
                      </a:r>
                      <a:r>
                        <a:rPr lang="en-GB" sz="1400" b="0" i="0" u="none" strike="noStrike" kern="1200" noProof="0" dirty="0">
                          <a:solidFill>
                            <a:srgbClr val="2E2E2E"/>
                          </a:solidFill>
                          <a:effectLst/>
                          <a:latin typeface="Open Sans"/>
                        </a:rPr>
                        <a:t> 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Is there anyone on your map you want to connect with but are uncertain how to go about it?</a:t>
                      </a:r>
                      <a:endParaRPr lang="en-US" noProof="0">
                        <a:solidFill>
                          <a:schemeClr val="bg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Who do you have an existing connection or relationship with?</a:t>
                      </a:r>
                      <a:r>
                        <a:rPr lang="en-GB" sz="1400" b="0" i="0" u="none" strike="noStrike" kern="1200" noProof="0" dirty="0">
                          <a:solidFill>
                            <a:srgbClr val="2E2E2E"/>
                          </a:solidFill>
                          <a:effectLst/>
                          <a:latin typeface="Open Sans"/>
                        </a:rPr>
                        <a:t> 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Is there anyone on your map that you already know and feel comfortable reaching out to?</a:t>
                      </a:r>
                      <a:endParaRPr lang="en-US" noProof="0" dirty="0">
                        <a:solidFill>
                          <a:schemeClr val="bg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rgbClr val="6D24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254945"/>
                  </a:ext>
                </a:extLst>
              </a:tr>
              <a:tr h="311371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801611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830A66-AED2-5A42-8208-6A5565C31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29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702E23-526F-D04F-9B6F-16D451C942D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6438" y="856844"/>
            <a:ext cx="3747781" cy="132343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0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Activity #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0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Shortlist</a:t>
            </a:r>
            <a:endParaRPr lang="en-CA" sz="3000" b="1" i="0" u="none" strike="sng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487FD9-037F-5B45-8920-9D3171328CC9}"/>
              </a:ext>
            </a:extLst>
          </p:cNvPr>
          <p:cNvSpPr txBox="1"/>
          <p:nvPr/>
        </p:nvSpPr>
        <p:spPr>
          <a:xfrm>
            <a:off x="4683856" y="856844"/>
            <a:ext cx="635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rgbClr val="6D24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Instructions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288302-A927-4248-953E-8C9F0E7F6098}"/>
              </a:ext>
            </a:extLst>
          </p:cNvPr>
          <p:cNvSpPr txBox="1"/>
          <p:nvPr/>
        </p:nvSpPr>
        <p:spPr>
          <a:xfrm>
            <a:off x="4683856" y="1441619"/>
            <a:ext cx="6358855" cy="36307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13999"/>
              </a:lnSpc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en-US" sz="1600" dirty="0">
                <a:latin typeface="Open Sans"/>
                <a:ea typeface="Open Sans"/>
                <a:cs typeface="Open Sans"/>
              </a:rPr>
              <a:t>Create a shortlist of 5-10 key priority communities and groups that you need to engage in your solution in the coming weeks and months.</a:t>
            </a:r>
          </a:p>
          <a:p>
            <a:pPr marL="285750" indent="-285750">
              <a:lnSpc>
                <a:spcPct val="113999"/>
              </a:lnSpc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en-US" sz="1600" dirty="0">
                <a:latin typeface="Open Sans"/>
                <a:ea typeface="Open Sans"/>
                <a:cs typeface="Open Sans"/>
              </a:rPr>
              <a:t>Prioritize those who have lived experience of the problem.</a:t>
            </a:r>
          </a:p>
          <a:p>
            <a:pPr marL="285750" indent="-285750">
              <a:lnSpc>
                <a:spcPct val="113999"/>
              </a:lnSpc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en-US" sz="1600" dirty="0">
                <a:latin typeface="Open Sans"/>
                <a:ea typeface="Open Sans"/>
                <a:cs typeface="Arial"/>
              </a:rPr>
              <a:t>Choose at least one individual, group or organization from each of the five categories in the first activity: Governance, Indigenous, User &amp; Community Interests, Influencers &amp; Advocates, Providers &amp; Suppliers.</a:t>
            </a:r>
            <a:endParaRPr lang="en-CA">
              <a:latin typeface="Open Sans"/>
              <a:ea typeface="Open Sans"/>
              <a:cs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Open Sans"/>
                <a:ea typeface="Open Sans"/>
                <a:cs typeface="Open Sans"/>
              </a:rPr>
              <a:t>Once you've created your shortlist, try answering the questions in the table to get a sense of how well you know and understand your stakeholders.</a:t>
            </a:r>
            <a:endParaRPr lang="en-US" sz="1600">
              <a:latin typeface="Open Sans"/>
              <a:ea typeface="Open Sans"/>
              <a:cs typeface="Open San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9461255-B462-D241-92B8-5E10DA22A5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94606"/>
            <a:ext cx="1978073" cy="28931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D8462-D722-2348-B8FA-4F6F86670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78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8B214998-5265-214B-A536-27AF2AB83FD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0602" y="567131"/>
            <a:ext cx="6097348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Fillable Table: Shortlist</a:t>
            </a:r>
            <a:endParaRPr lang="en-CA" sz="1800" b="1" i="0" u="none" strike="sng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</p:txBody>
      </p:sp>
      <p:graphicFrame>
        <p:nvGraphicFramePr>
          <p:cNvPr id="2" name="Table 2" descr="Use this table to help you complete the Shortlist of Priority Stakeholders activity. Type the stakeholders names and answers to the reflection prompts in the data cells.">
            <a:extLst>
              <a:ext uri="{FF2B5EF4-FFF2-40B4-BE49-F238E27FC236}">
                <a16:creationId xmlns:a16="http://schemas.microsoft.com/office/drawing/2014/main" id="{9E3992D5-CC1A-1341-8A67-F6E624752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04420"/>
              </p:ext>
            </p:extLst>
          </p:nvPr>
        </p:nvGraphicFramePr>
        <p:xfrm>
          <a:off x="484171" y="1111938"/>
          <a:ext cx="9607546" cy="5178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258">
                  <a:extLst>
                    <a:ext uri="{9D8B030D-6E8A-4147-A177-3AD203B41FA5}">
                      <a16:colId xmlns:a16="http://schemas.microsoft.com/office/drawing/2014/main" val="3493569846"/>
                    </a:ext>
                  </a:extLst>
                </a:gridCol>
                <a:gridCol w="1601258">
                  <a:extLst>
                    <a:ext uri="{9D8B030D-6E8A-4147-A177-3AD203B41FA5}">
                      <a16:colId xmlns:a16="http://schemas.microsoft.com/office/drawing/2014/main" val="3770767023"/>
                    </a:ext>
                  </a:extLst>
                </a:gridCol>
                <a:gridCol w="1601258">
                  <a:extLst>
                    <a:ext uri="{9D8B030D-6E8A-4147-A177-3AD203B41FA5}">
                      <a16:colId xmlns:a16="http://schemas.microsoft.com/office/drawing/2014/main" val="4250409005"/>
                    </a:ext>
                  </a:extLst>
                </a:gridCol>
                <a:gridCol w="1601258">
                  <a:extLst>
                    <a:ext uri="{9D8B030D-6E8A-4147-A177-3AD203B41FA5}">
                      <a16:colId xmlns:a16="http://schemas.microsoft.com/office/drawing/2014/main" val="3015590456"/>
                    </a:ext>
                  </a:extLst>
                </a:gridCol>
                <a:gridCol w="1660439">
                  <a:extLst>
                    <a:ext uri="{9D8B030D-6E8A-4147-A177-3AD203B41FA5}">
                      <a16:colId xmlns:a16="http://schemas.microsoft.com/office/drawing/2014/main" val="2333120318"/>
                    </a:ext>
                  </a:extLst>
                </a:gridCol>
                <a:gridCol w="1542075">
                  <a:extLst>
                    <a:ext uri="{9D8B030D-6E8A-4147-A177-3AD203B41FA5}">
                      <a16:colId xmlns:a16="http://schemas.microsoft.com/office/drawing/2014/main" val="1515754654"/>
                    </a:ext>
                  </a:extLst>
                </a:gridCol>
              </a:tblGrid>
              <a:tr h="1771329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Shortlist </a:t>
                      </a:r>
                      <a:r>
                        <a:rPr lang="en-US" sz="1400" strike="noStrike" dirty="0">
                          <a:solidFill>
                            <a:schemeClr val="bg1"/>
                          </a:solidFill>
                          <a:latin typeface="Open Sans"/>
                          <a:ea typeface="Open Sans"/>
                          <a:cs typeface="Open Sans"/>
                        </a:rPr>
                        <a:t>of priority groups &amp; communities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 sz="14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What is</a:t>
                      </a:r>
                      <a:b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</a:br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their current relationship to you and/or the project? </a:t>
                      </a:r>
                      <a:endParaRPr lang="en-US" sz="140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What interests might they have in the project? Why does it matter to them? </a:t>
                      </a: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What knowledge and insights might they have to share with this project? </a:t>
                      </a:r>
                      <a:endParaRPr lang="en-US" sz="140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What networks and other resources and gifts might they bring to this project? </a:t>
                      </a:r>
                      <a:endParaRPr lang="en-US" sz="140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What motivates them? What are their priorities and needs? </a:t>
                      </a:r>
                      <a:endParaRPr lang="en-US" sz="140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rgbClr val="6D24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254945"/>
                  </a:ext>
                </a:extLst>
              </a:tr>
              <a:tr h="68152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0" u="none" strike="sngStrike" noProof="0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077385"/>
                  </a:ext>
                </a:extLst>
              </a:tr>
              <a:tr h="681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942234"/>
                  </a:ext>
                </a:extLst>
              </a:tr>
              <a:tr h="681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4638"/>
                  </a:ext>
                </a:extLst>
              </a:tr>
              <a:tr h="681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827810"/>
                  </a:ext>
                </a:extLst>
              </a:tr>
              <a:tr h="681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33169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787E1-6843-314A-8E04-81B60DB67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74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8B214998-5265-214B-A536-27AF2AB83FD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0602" y="567131"/>
            <a:ext cx="7405104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Fillable Table: Shortlist</a:t>
            </a:r>
            <a:r>
              <a:rPr lang="en-CA" sz="1800" b="1" dirty="0">
                <a:solidFill>
                  <a:srgbClr val="0A5887"/>
                </a:solidFill>
                <a:latin typeface="Open Sans"/>
                <a:ea typeface="Open Sans"/>
                <a:cs typeface="Open Sans"/>
              </a:rPr>
              <a:t> continued... </a:t>
            </a:r>
            <a:endParaRPr lang="en-CA" sz="1800" b="1" i="0" u="none" strike="sng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</p:txBody>
      </p:sp>
      <p:graphicFrame>
        <p:nvGraphicFramePr>
          <p:cNvPr id="2" name="Table 2" descr="Use this table to help you complete the Shortlist of Priority Stakeholders activity. Type the stakeholders names and answers to the reflection prompts in the data cells.">
            <a:extLst>
              <a:ext uri="{FF2B5EF4-FFF2-40B4-BE49-F238E27FC236}">
                <a16:creationId xmlns:a16="http://schemas.microsoft.com/office/drawing/2014/main" id="{9E3992D5-CC1A-1341-8A67-F6E624752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769167"/>
              </p:ext>
            </p:extLst>
          </p:nvPr>
        </p:nvGraphicFramePr>
        <p:xfrm>
          <a:off x="484171" y="1111938"/>
          <a:ext cx="9607546" cy="5178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258">
                  <a:extLst>
                    <a:ext uri="{9D8B030D-6E8A-4147-A177-3AD203B41FA5}">
                      <a16:colId xmlns:a16="http://schemas.microsoft.com/office/drawing/2014/main" val="3493569846"/>
                    </a:ext>
                  </a:extLst>
                </a:gridCol>
                <a:gridCol w="1601258">
                  <a:extLst>
                    <a:ext uri="{9D8B030D-6E8A-4147-A177-3AD203B41FA5}">
                      <a16:colId xmlns:a16="http://schemas.microsoft.com/office/drawing/2014/main" val="3770767023"/>
                    </a:ext>
                  </a:extLst>
                </a:gridCol>
                <a:gridCol w="1601258">
                  <a:extLst>
                    <a:ext uri="{9D8B030D-6E8A-4147-A177-3AD203B41FA5}">
                      <a16:colId xmlns:a16="http://schemas.microsoft.com/office/drawing/2014/main" val="4250409005"/>
                    </a:ext>
                  </a:extLst>
                </a:gridCol>
                <a:gridCol w="1601258">
                  <a:extLst>
                    <a:ext uri="{9D8B030D-6E8A-4147-A177-3AD203B41FA5}">
                      <a16:colId xmlns:a16="http://schemas.microsoft.com/office/drawing/2014/main" val="3015590456"/>
                    </a:ext>
                  </a:extLst>
                </a:gridCol>
                <a:gridCol w="1660439">
                  <a:extLst>
                    <a:ext uri="{9D8B030D-6E8A-4147-A177-3AD203B41FA5}">
                      <a16:colId xmlns:a16="http://schemas.microsoft.com/office/drawing/2014/main" val="2333120318"/>
                    </a:ext>
                  </a:extLst>
                </a:gridCol>
                <a:gridCol w="1542075">
                  <a:extLst>
                    <a:ext uri="{9D8B030D-6E8A-4147-A177-3AD203B41FA5}">
                      <a16:colId xmlns:a16="http://schemas.microsoft.com/office/drawing/2014/main" val="1515754654"/>
                    </a:ext>
                  </a:extLst>
                </a:gridCol>
              </a:tblGrid>
              <a:tr h="1771329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Shortlist </a:t>
                      </a:r>
                      <a:r>
                        <a:rPr lang="en-US" sz="1400" strike="noStrike" dirty="0">
                          <a:solidFill>
                            <a:schemeClr val="bg1"/>
                          </a:solidFill>
                          <a:latin typeface="Open Sans"/>
                          <a:ea typeface="Open Sans"/>
                          <a:cs typeface="Open Sans"/>
                        </a:rPr>
                        <a:t>of priority groups &amp; communities</a:t>
                      </a:r>
                    </a:p>
                    <a:p>
                      <a:endParaRPr lang="en-US" sz="14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What is their current relationship to you and/or the project? </a:t>
                      </a: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What interests might they have in the project? Why does it matter to them? </a:t>
                      </a: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What knowledge and insights might they have to share with this project? </a:t>
                      </a: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What networks and other resources and gifts might they </a:t>
                      </a:r>
                      <a:b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</a:br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bring to this project? </a:t>
                      </a: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What motivates </a:t>
                      </a:r>
                      <a:b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</a:br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them? What are their priorities and needs? </a:t>
                      </a:r>
                    </a:p>
                  </a:txBody>
                  <a:tcPr>
                    <a:solidFill>
                      <a:srgbClr val="6D24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254945"/>
                  </a:ext>
                </a:extLst>
              </a:tr>
              <a:tr h="68152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077385"/>
                  </a:ext>
                </a:extLst>
              </a:tr>
              <a:tr h="681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942234"/>
                  </a:ext>
                </a:extLst>
              </a:tr>
              <a:tr h="681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4638"/>
                  </a:ext>
                </a:extLst>
              </a:tr>
              <a:tr h="681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827810"/>
                  </a:ext>
                </a:extLst>
              </a:tr>
              <a:tr h="681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33169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787E1-6843-314A-8E04-81B60DB67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8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702E23-526F-D04F-9B6F-16D451C942D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6438" y="856844"/>
            <a:ext cx="3747781" cy="317009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0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Activity #1</a:t>
            </a:r>
            <a:endParaRPr lang="en-CA" sz="3000" b="1" i="0" u="none" strike="noStrike" kern="1200" cap="none" spc="0" normalizeH="0" baseline="0" noProof="0" dirty="0">
              <a:ln>
                <a:noFill/>
              </a:ln>
              <a:solidFill>
                <a:srgbClr val="0A5887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defRPr/>
            </a:pPr>
            <a:r>
              <a:rPr lang="en-CA" sz="3000" b="1" dirty="0">
                <a:solidFill>
                  <a:srgbClr val="0A5887"/>
                </a:solidFill>
                <a:latin typeface="Open Sans"/>
                <a:ea typeface="+mj-lt"/>
                <a:cs typeface="+mj-lt"/>
              </a:rPr>
              <a:t>Brainstorm the different types </a:t>
            </a:r>
            <a:r>
              <a:rPr kumimoji="0" lang="en-CA" sz="30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/>
                <a:ea typeface="+mj-lt"/>
                <a:cs typeface="+mj-lt"/>
              </a:rPr>
              <a:t>of </a:t>
            </a:r>
            <a:r>
              <a:rPr lang="en-CA" sz="3000" b="1" dirty="0">
                <a:solidFill>
                  <a:srgbClr val="0A5887"/>
                </a:solidFill>
                <a:latin typeface="Open Sans"/>
                <a:ea typeface="+mj-lt"/>
                <a:cs typeface="+mj-lt"/>
              </a:rPr>
              <a:t>roles and interests in the housing ecosystem </a:t>
            </a:r>
            <a:endParaRPr lang="en-CA">
              <a:solidFill>
                <a:srgbClr val="0A5887"/>
              </a:solidFill>
              <a:latin typeface="Open San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487FD9-037F-5B45-8920-9D3171328CC9}"/>
              </a:ext>
            </a:extLst>
          </p:cNvPr>
          <p:cNvSpPr txBox="1"/>
          <p:nvPr/>
        </p:nvSpPr>
        <p:spPr>
          <a:xfrm>
            <a:off x="4683856" y="856844"/>
            <a:ext cx="635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rgbClr val="6D24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Instructions</a:t>
            </a: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BD5FB7-BC86-3B45-AD8E-866522576330}"/>
              </a:ext>
            </a:extLst>
          </p:cNvPr>
          <p:cNvSpPr txBox="1"/>
          <p:nvPr/>
        </p:nvSpPr>
        <p:spPr>
          <a:xfrm>
            <a:off x="4683856" y="1441620"/>
            <a:ext cx="6358855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1600" dirty="0">
                <a:latin typeface="Open Sans"/>
                <a:ea typeface="Open Sans"/>
                <a:cs typeface="Open Sans"/>
              </a:rPr>
              <a:t>Brainstorm as many different types of roles and interests as you can for each of the categories given.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1600" dirty="0">
                <a:latin typeface="Open Sans"/>
                <a:ea typeface="Open Sans"/>
                <a:cs typeface="Open Sans"/>
              </a:rPr>
              <a:t>Some groups might belong in more than one category. That's okay! </a:t>
            </a: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Draw on your own personal and professional knowledge of the housing sector to help build out this resource. Don't hold back!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9461255-B462-D241-92B8-5E10DA22A5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94606"/>
            <a:ext cx="1978073" cy="28931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AEA4B-AE72-2841-AE6A-BAAC731D39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4563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1628FDE2-1E38-F14F-AF73-B096248F2A6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0602" y="567131"/>
            <a:ext cx="8712861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Fillable Table: Roles and </a:t>
            </a:r>
            <a:r>
              <a:rPr lang="en-CA" sz="1800" b="1" dirty="0">
                <a:solidFill>
                  <a:srgbClr val="0A5887"/>
                </a:solidFill>
                <a:latin typeface="Open Sans"/>
                <a:ea typeface="Open Sans"/>
                <a:cs typeface="Open Sans"/>
              </a:rPr>
              <a:t>interests in the housing ecosystem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</p:txBody>
      </p:sp>
      <p:graphicFrame>
        <p:nvGraphicFramePr>
          <p:cNvPr id="2" name="Table 2" descr="Use this table to organize your brainstorm of stakeholder roles and interests. Type the stakeholders names in the data cells.">
            <a:extLst>
              <a:ext uri="{FF2B5EF4-FFF2-40B4-BE49-F238E27FC236}">
                <a16:creationId xmlns:a16="http://schemas.microsoft.com/office/drawing/2014/main" id="{9E3992D5-CC1A-1341-8A67-F6E624752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435217"/>
              </p:ext>
            </p:extLst>
          </p:nvPr>
        </p:nvGraphicFramePr>
        <p:xfrm>
          <a:off x="484171" y="1112400"/>
          <a:ext cx="11223657" cy="517846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47073">
                  <a:extLst>
                    <a:ext uri="{9D8B030D-6E8A-4147-A177-3AD203B41FA5}">
                      <a16:colId xmlns:a16="http://schemas.microsoft.com/office/drawing/2014/main" val="3493569846"/>
                    </a:ext>
                  </a:extLst>
                </a:gridCol>
                <a:gridCol w="1247073">
                  <a:extLst>
                    <a:ext uri="{9D8B030D-6E8A-4147-A177-3AD203B41FA5}">
                      <a16:colId xmlns:a16="http://schemas.microsoft.com/office/drawing/2014/main" val="3770767023"/>
                    </a:ext>
                  </a:extLst>
                </a:gridCol>
                <a:gridCol w="1247073">
                  <a:extLst>
                    <a:ext uri="{9D8B030D-6E8A-4147-A177-3AD203B41FA5}">
                      <a16:colId xmlns:a16="http://schemas.microsoft.com/office/drawing/2014/main" val="4250409005"/>
                    </a:ext>
                  </a:extLst>
                </a:gridCol>
                <a:gridCol w="1247073">
                  <a:extLst>
                    <a:ext uri="{9D8B030D-6E8A-4147-A177-3AD203B41FA5}">
                      <a16:colId xmlns:a16="http://schemas.microsoft.com/office/drawing/2014/main" val="3015590456"/>
                    </a:ext>
                  </a:extLst>
                </a:gridCol>
                <a:gridCol w="1247073">
                  <a:extLst>
                    <a:ext uri="{9D8B030D-6E8A-4147-A177-3AD203B41FA5}">
                      <a16:colId xmlns:a16="http://schemas.microsoft.com/office/drawing/2014/main" val="2333120318"/>
                    </a:ext>
                  </a:extLst>
                </a:gridCol>
                <a:gridCol w="1247073">
                  <a:extLst>
                    <a:ext uri="{9D8B030D-6E8A-4147-A177-3AD203B41FA5}">
                      <a16:colId xmlns:a16="http://schemas.microsoft.com/office/drawing/2014/main" val="1515754654"/>
                    </a:ext>
                  </a:extLst>
                </a:gridCol>
                <a:gridCol w="1247073">
                  <a:extLst>
                    <a:ext uri="{9D8B030D-6E8A-4147-A177-3AD203B41FA5}">
                      <a16:colId xmlns:a16="http://schemas.microsoft.com/office/drawing/2014/main" val="901749924"/>
                    </a:ext>
                  </a:extLst>
                </a:gridCol>
                <a:gridCol w="1247073">
                  <a:extLst>
                    <a:ext uri="{9D8B030D-6E8A-4147-A177-3AD203B41FA5}">
                      <a16:colId xmlns:a16="http://schemas.microsoft.com/office/drawing/2014/main" val="2021579354"/>
                    </a:ext>
                  </a:extLst>
                </a:gridCol>
                <a:gridCol w="1247073">
                  <a:extLst>
                    <a:ext uri="{9D8B030D-6E8A-4147-A177-3AD203B41FA5}">
                      <a16:colId xmlns:a16="http://schemas.microsoft.com/office/drawing/2014/main" val="866210190"/>
                    </a:ext>
                  </a:extLst>
                </a:gridCol>
              </a:tblGrid>
              <a:tr h="11658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Decision-makers and funders</a:t>
                      </a:r>
                    </a:p>
                    <a:p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Housing Allies</a:t>
                      </a: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“Users” / People with housing needs</a:t>
                      </a:r>
                    </a:p>
                    <a:p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Indigenous Partners</a:t>
                      </a: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Builders and operators</a:t>
                      </a: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Local community</a:t>
                      </a: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Research and data</a:t>
                      </a: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Priority populations</a:t>
                      </a: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Agencies and support programs</a:t>
                      </a:r>
                    </a:p>
                  </a:txBody>
                  <a:tcPr>
                    <a:solidFill>
                      <a:srgbClr val="6D24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254945"/>
                  </a:ext>
                </a:extLst>
              </a:tr>
              <a:tr h="401263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 here…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801611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9E26AA-BA0A-A741-B596-2998F6ED3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6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B552B4FF-9129-C13A-CEB7-C6072A28483E}"/>
              </a:ext>
            </a:extLst>
          </p:cNvPr>
          <p:cNvSpPr txBox="1">
            <a:spLocks/>
          </p:cNvSpPr>
          <p:nvPr/>
        </p:nvSpPr>
        <p:spPr>
          <a:xfrm>
            <a:off x="656438" y="856844"/>
            <a:ext cx="3747781" cy="317009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defRPr/>
            </a:pPr>
            <a:r>
              <a:rPr lang="en-CA" sz="3000" b="1" dirty="0">
                <a:solidFill>
                  <a:srgbClr val="0A588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Activity #1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defRPr/>
            </a:pPr>
            <a:r>
              <a:rPr lang="en-CA" sz="3000" b="1" dirty="0">
                <a:solidFill>
                  <a:srgbClr val="0A5887"/>
                </a:solidFill>
                <a:latin typeface="Open Sans"/>
                <a:ea typeface="+mj-lt"/>
                <a:cs typeface="+mj-lt"/>
              </a:rPr>
              <a:t>Brainstorm the different types of roles and interests in the housing ecosystem </a:t>
            </a:r>
            <a:endParaRPr lang="en-CA">
              <a:solidFill>
                <a:srgbClr val="0A5887"/>
              </a:solidFill>
              <a:latin typeface="Open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F69CD-D439-B042-BBAF-099713959FA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404219" y="662635"/>
            <a:ext cx="7239203" cy="40011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2C97B9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Cheat Sheet (Tips)</a:t>
            </a:r>
            <a:endParaRPr kumimoji="0" lang="en-CA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8D1503-3F9E-5A45-BB1F-B1E2D9A99B6D}"/>
              </a:ext>
            </a:extLst>
          </p:cNvPr>
          <p:cNvSpPr txBox="1"/>
          <p:nvPr/>
        </p:nvSpPr>
        <p:spPr>
          <a:xfrm>
            <a:off x="4404219" y="1247411"/>
            <a:ext cx="7239203" cy="47705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1600" dirty="0">
                <a:effectLst/>
                <a:latin typeface="Open Sans"/>
                <a:ea typeface="Open Sans"/>
                <a:cs typeface="Open Sans"/>
              </a:rPr>
              <a:t>For each stage of your project, think about the following questions:</a:t>
            </a:r>
          </a:p>
          <a:p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effectLst/>
                <a:latin typeface="Open Sans"/>
                <a:ea typeface="Open Sans"/>
                <a:cs typeface="Open Sans"/>
              </a:rPr>
              <a:t>Who are the users, customers, clients or beneficiaries of your project?</a:t>
            </a:r>
            <a:br>
              <a:rPr lang="en-CA" sz="16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effectLst/>
                <a:latin typeface="Open Sans"/>
                <a:ea typeface="Open Sans"/>
                <a:cs typeface="Open Sans"/>
              </a:rPr>
              <a:t>Who is impacted by the problem you are working to address?</a:t>
            </a:r>
            <a:br>
              <a:rPr lang="en-CA" sz="16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effectLst/>
                <a:latin typeface="Open Sans"/>
                <a:ea typeface="Open Sans"/>
                <a:cs typeface="Open Sans"/>
              </a:rPr>
              <a:t>Who would be impacted by this solution you are proposing? </a:t>
            </a:r>
            <a:br>
              <a:rPr lang="en-CA" sz="16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effectLst/>
                <a:latin typeface="Open Sans"/>
                <a:ea typeface="Open Sans"/>
                <a:cs typeface="Open Sans"/>
              </a:rPr>
              <a:t>What other communities might want to have a say in your project or solution?</a:t>
            </a:r>
            <a:br>
              <a:rPr lang="en-CA" sz="16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effectLst/>
                <a:latin typeface="Open Sans"/>
                <a:ea typeface="Open Sans"/>
                <a:cs typeface="Open Sans"/>
              </a:rPr>
              <a:t>What organizations and institutions </a:t>
            </a:r>
            <a:r>
              <a:rPr lang="en-CA" sz="1600" dirty="0">
                <a:latin typeface="Open Sans"/>
                <a:ea typeface="Open Sans"/>
                <a:cs typeface="Open Sans"/>
              </a:rPr>
              <a:t>have an interest</a:t>
            </a:r>
            <a:r>
              <a:rPr lang="en-CA" sz="1600" dirty="0">
                <a:effectLst/>
                <a:latin typeface="Open Sans"/>
                <a:ea typeface="Open Sans"/>
                <a:cs typeface="Open Sans"/>
              </a:rPr>
              <a:t> in this project?</a:t>
            </a:r>
            <a:br>
              <a:rPr lang="en-CA" sz="16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effectLst/>
                <a:latin typeface="Open Sans"/>
                <a:ea typeface="Open Sans"/>
                <a:cs typeface="Open Sans"/>
              </a:rPr>
              <a:t>Who holds valuable knowledge, resources and contacts that you need to make your project a success?</a:t>
            </a:r>
            <a:br>
              <a:rPr lang="en-CA" sz="16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effectLst/>
                <a:latin typeface="Open Sans"/>
                <a:ea typeface="Open Sans"/>
                <a:cs typeface="Open Sans"/>
              </a:rPr>
              <a:t>Who are the decision-makers and gatekeepers?</a:t>
            </a:r>
            <a:br>
              <a:rPr lang="en-CA" sz="16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effectLst/>
                <a:latin typeface="Open Sans"/>
                <a:ea typeface="Open Sans"/>
                <a:cs typeface="Open Sans"/>
              </a:rPr>
              <a:t>Who are the potential allies and opponents of your project</a:t>
            </a:r>
            <a:r>
              <a:rPr lang="en-CA" sz="1600" dirty="0">
                <a:latin typeface="Open Sans"/>
                <a:ea typeface="Open Sans"/>
                <a:cs typeface="Open Sans"/>
              </a:rPr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6A736A-CF98-F643-A2E8-FF733B19D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94606"/>
            <a:ext cx="1978073" cy="28931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7A455-CD0B-9945-BAF1-7B5DA57BE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4993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702E23-526F-D04F-9B6F-16D451C942D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6438" y="856844"/>
            <a:ext cx="4283240" cy="270843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0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Activity #2</a:t>
            </a:r>
            <a:endParaRPr lang="en-CA" sz="3000" b="1" i="0" u="none" strike="noStrike" kern="1200" cap="none" spc="0" normalizeH="0" baseline="0" noProof="0" dirty="0">
              <a:ln>
                <a:noFill/>
              </a:ln>
              <a:solidFill>
                <a:srgbClr val="0A5887"/>
              </a:solidFill>
              <a:effectLst/>
              <a:uLnTx/>
              <a:uFillTx/>
              <a:latin typeface="Open Sans"/>
              <a:ea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defRPr/>
            </a:pPr>
            <a:r>
              <a:rPr lang="en-CA" sz="3000" b="1" dirty="0">
                <a:solidFill>
                  <a:srgbClr val="0A5887"/>
                </a:solidFill>
                <a:latin typeface="Open Sans"/>
                <a:ea typeface="+mj-lt"/>
                <a:cs typeface="+mj-lt"/>
              </a:rPr>
              <a:t>Identify </a:t>
            </a:r>
            <a:r>
              <a:rPr kumimoji="0" lang="en-CA" sz="30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/>
                <a:ea typeface="+mj-lt"/>
                <a:cs typeface="+mj-lt"/>
              </a:rPr>
              <a:t>the </a:t>
            </a:r>
            <a:r>
              <a:rPr lang="en-CA" sz="3000" b="1" dirty="0">
                <a:solidFill>
                  <a:srgbClr val="0A5887"/>
                </a:solidFill>
                <a:latin typeface="Open Sans"/>
                <a:ea typeface="+mj-lt"/>
                <a:cs typeface="+mj-lt"/>
              </a:rPr>
              <a:t>interested parties connected to your project </a:t>
            </a:r>
            <a:r>
              <a:rPr kumimoji="0" lang="en-CA" sz="30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/>
                <a:ea typeface="+mj-lt"/>
                <a:cs typeface="+mj-lt"/>
              </a:rPr>
              <a:t>in </a:t>
            </a:r>
            <a:r>
              <a:rPr lang="en-CA" sz="3000" b="1" dirty="0">
                <a:solidFill>
                  <a:srgbClr val="0A5887"/>
                </a:solidFill>
                <a:latin typeface="Open Sans"/>
                <a:ea typeface="+mj-lt"/>
                <a:cs typeface="+mj-lt"/>
              </a:rPr>
              <a:t>every stage</a:t>
            </a:r>
            <a:endParaRPr lang="en-CA" b="1">
              <a:solidFill>
                <a:srgbClr val="0A5887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487FD9-037F-5B45-8920-9D3171328CC9}"/>
              </a:ext>
            </a:extLst>
          </p:cNvPr>
          <p:cNvSpPr txBox="1"/>
          <p:nvPr/>
        </p:nvSpPr>
        <p:spPr>
          <a:xfrm>
            <a:off x="5106045" y="764168"/>
            <a:ext cx="635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rgbClr val="6D24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Instructions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354891-87EC-ED49-8613-5BFCEE0BEF3C}"/>
              </a:ext>
            </a:extLst>
          </p:cNvPr>
          <p:cNvSpPr txBox="1"/>
          <p:nvPr/>
        </p:nvSpPr>
        <p:spPr>
          <a:xfrm>
            <a:off x="5106045" y="1441619"/>
            <a:ext cx="5936666" cy="45699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Open Sans"/>
                <a:ea typeface="Open Sans"/>
                <a:cs typeface="Open Sans"/>
              </a:rPr>
              <a:t>The goal of this activity to map out the full range of individuals, groups and organizations that are relevant to your project, in every stage!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Open Sans"/>
                <a:ea typeface="Open Sans"/>
                <a:cs typeface="Open Sans"/>
              </a:rPr>
              <a:t>Think back to the earliest stages of your project and make your way through the activity moving left to right.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Open Sans"/>
                <a:ea typeface="Open Sans"/>
                <a:cs typeface="Open Sans"/>
              </a:rPr>
              <a:t>Use the suggestions generated in the last activity </a:t>
            </a:r>
            <a:r>
              <a:rPr lang="en-CA" sz="1600" dirty="0">
                <a:effectLst/>
                <a:latin typeface="Open Sans"/>
                <a:ea typeface="Open Sans"/>
                <a:cs typeface="Open Sans"/>
              </a:rPr>
              <a:t>and the cheat sheet questions to </a:t>
            </a:r>
            <a:r>
              <a:rPr lang="en-CA" sz="1600" dirty="0">
                <a:latin typeface="Open Sans"/>
                <a:ea typeface="Open Sans"/>
                <a:cs typeface="Open Sans"/>
              </a:rPr>
              <a:t>make sure you capture a wide range of interested parties. </a:t>
            </a: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13999"/>
              </a:lnSpc>
              <a:spcBef>
                <a:spcPts val="1200"/>
              </a:spcBef>
              <a:buFont typeface="Arial,Sans-Serif" panose="020B0604020202020204" pitchFamily="34" charset="0"/>
              <a:buChar char="•"/>
            </a:pPr>
            <a:r>
              <a:rPr lang="en-US" sz="1600" dirty="0">
                <a:latin typeface="Open Sans"/>
                <a:ea typeface="Open Sans"/>
                <a:cs typeface="Open Sans"/>
              </a:rPr>
              <a:t>Don't just identify individuals or groups  you already know or have a relationship with. Identify EVERYONE with an interest in your project and those you should be engaging with in every stage.</a:t>
            </a:r>
            <a:endParaRPr lang="en-US" sz="1600">
              <a:latin typeface="Open Sans"/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b="1" dirty="0">
                <a:solidFill>
                  <a:srgbClr val="6D246E"/>
                </a:solidFill>
                <a:latin typeface="Open Sans"/>
                <a:ea typeface="Open Sans"/>
                <a:cs typeface="Open Sans"/>
              </a:rPr>
              <a:t>Be specific! </a:t>
            </a:r>
            <a:r>
              <a:rPr lang="en-CA" sz="1600" dirty="0">
                <a:latin typeface="Open Sans"/>
                <a:ea typeface="Open Sans"/>
                <a:cs typeface="Open Sans"/>
              </a:rPr>
              <a:t>If you know the names of specific </a:t>
            </a:r>
            <a:r>
              <a:rPr lang="en-US" sz="1600" dirty="0">
                <a:latin typeface="Open Sans"/>
                <a:ea typeface="Open Sans"/>
                <a:cs typeface="Open Sans"/>
              </a:rPr>
              <a:t>individuals or groups</a:t>
            </a:r>
            <a:r>
              <a:rPr lang="en-CA" sz="1600" dirty="0">
                <a:latin typeface="Open Sans"/>
                <a:ea typeface="Open Sans"/>
                <a:cs typeface="Open Sans"/>
              </a:rPr>
              <a:t> ,  write them down.</a:t>
            </a:r>
            <a:endParaRPr lang="en-US" sz="1600" dirty="0">
              <a:latin typeface="Open Sans"/>
              <a:ea typeface="Open Sans"/>
              <a:cs typeface="Open San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9461255-B462-D241-92B8-5E10DA22A5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94606"/>
            <a:ext cx="1978073" cy="28931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8DB3C-0BE3-9A40-A7FC-8509B7FC7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681" y="6356350"/>
            <a:ext cx="385119" cy="293044"/>
          </a:xfrm>
        </p:spPr>
        <p:txBody>
          <a:bodyPr/>
          <a:lstStyle/>
          <a:p>
            <a:fld id="{F8262976-8F4B-FB42-BF42-C3E706F7C8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8231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C769AA10-336D-514C-A376-080E2D97C1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0602" y="567131"/>
            <a:ext cx="10885591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Fillable Table: </a:t>
            </a:r>
            <a:r>
              <a:rPr lang="en-CA" sz="1800" b="1" dirty="0">
                <a:solidFill>
                  <a:srgbClr val="0A5887"/>
                </a:solidFill>
                <a:latin typeface="Open Sans"/>
                <a:ea typeface="Open Sans"/>
                <a:cs typeface="Open Sans"/>
              </a:rPr>
              <a:t>Identify the interested parties connected to your project in every stage</a:t>
            </a:r>
            <a:endParaRPr lang="en-US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Calibri"/>
            </a:endParaRPr>
          </a:p>
        </p:txBody>
      </p:sp>
      <p:graphicFrame>
        <p:nvGraphicFramePr>
          <p:cNvPr id="2" name="Table 2" descr="Use this table to organize your mapping of which stakeholders are relevant to your project at each stage. Type the stakeholders names in the data cells.">
            <a:extLst>
              <a:ext uri="{FF2B5EF4-FFF2-40B4-BE49-F238E27FC236}">
                <a16:creationId xmlns:a16="http://schemas.microsoft.com/office/drawing/2014/main" id="{9E3992D5-CC1A-1341-8A67-F6E624752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508382"/>
              </p:ext>
            </p:extLst>
          </p:nvPr>
        </p:nvGraphicFramePr>
        <p:xfrm>
          <a:off x="484171" y="1077440"/>
          <a:ext cx="11063164" cy="5213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791">
                  <a:extLst>
                    <a:ext uri="{9D8B030D-6E8A-4147-A177-3AD203B41FA5}">
                      <a16:colId xmlns:a16="http://schemas.microsoft.com/office/drawing/2014/main" val="3493569846"/>
                    </a:ext>
                  </a:extLst>
                </a:gridCol>
                <a:gridCol w="2765791">
                  <a:extLst>
                    <a:ext uri="{9D8B030D-6E8A-4147-A177-3AD203B41FA5}">
                      <a16:colId xmlns:a16="http://schemas.microsoft.com/office/drawing/2014/main" val="3770767023"/>
                    </a:ext>
                  </a:extLst>
                </a:gridCol>
                <a:gridCol w="2765791">
                  <a:extLst>
                    <a:ext uri="{9D8B030D-6E8A-4147-A177-3AD203B41FA5}">
                      <a16:colId xmlns:a16="http://schemas.microsoft.com/office/drawing/2014/main" val="4250409005"/>
                    </a:ext>
                  </a:extLst>
                </a:gridCol>
                <a:gridCol w="2765791">
                  <a:extLst>
                    <a:ext uri="{9D8B030D-6E8A-4147-A177-3AD203B41FA5}">
                      <a16:colId xmlns:a16="http://schemas.microsoft.com/office/drawing/2014/main" val="3015590456"/>
                    </a:ext>
                  </a:extLst>
                </a:gridCol>
              </a:tblGrid>
              <a:tr h="601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DISCOVER</a:t>
                      </a:r>
                    </a:p>
                    <a:p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DEFINE</a:t>
                      </a: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DEVELOP</a:t>
                      </a:r>
                    </a:p>
                    <a:p>
                      <a:endParaRPr lang="en-US" sz="14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DELIVER</a:t>
                      </a:r>
                    </a:p>
                  </a:txBody>
                  <a:tcPr>
                    <a:solidFill>
                      <a:srgbClr val="6D24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254945"/>
                  </a:ext>
                </a:extLst>
              </a:tr>
              <a:tr h="461202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801611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8BF24-8677-E543-A9A3-6E539426A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13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702E23-526F-D04F-9B6F-16D451C942D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56438" y="856844"/>
            <a:ext cx="3747781" cy="178510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0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Activity #3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0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Critical Reflection</a:t>
            </a:r>
            <a:r>
              <a:rPr lang="en-CA" sz="3000" b="1" dirty="0">
                <a:solidFill>
                  <a:srgbClr val="0A588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CA" sz="30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487FD9-037F-5B45-8920-9D3171328CC9}"/>
              </a:ext>
            </a:extLst>
          </p:cNvPr>
          <p:cNvSpPr txBox="1"/>
          <p:nvPr/>
        </p:nvSpPr>
        <p:spPr>
          <a:xfrm>
            <a:off x="4683857" y="856844"/>
            <a:ext cx="6078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solidFill>
                  <a:srgbClr val="6D24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Instructions</a:t>
            </a: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A2517B-0702-5049-9FF2-370A6E1C6FEC}"/>
              </a:ext>
            </a:extLst>
          </p:cNvPr>
          <p:cNvSpPr txBox="1"/>
          <p:nvPr/>
        </p:nvSpPr>
        <p:spPr>
          <a:xfrm>
            <a:off x="4683857" y="1410842"/>
            <a:ext cx="6078550" cy="32932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Open Sans"/>
                <a:ea typeface="Open Sans"/>
                <a:cs typeface="Open Sans"/>
              </a:rPr>
              <a:t>The purpose of these reflection activities is to help you analyse the work that you’ve already done to see where your priorities are currently focused.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Open Sans"/>
                <a:ea typeface="Open Sans"/>
                <a:cs typeface="Open Sans"/>
              </a:rPr>
              <a:t>There are three reflection activities in this series: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Open Sans"/>
                <a:ea typeface="Open Sans"/>
                <a:cs typeface="Open Sans"/>
              </a:rPr>
              <a:t>Gaps &amp; Biases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Open Sans"/>
                <a:ea typeface="Open Sans"/>
                <a:cs typeface="Open Sans"/>
              </a:rPr>
              <a:t>Impact &amp; Power;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Open Sans"/>
                <a:ea typeface="Open Sans"/>
                <a:cs typeface="Open Sans"/>
              </a:rPr>
              <a:t>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latin typeface="Open Sans"/>
                <a:ea typeface="Open Sans"/>
                <a:cs typeface="Open Sans"/>
              </a:rPr>
              <a:t>Use the map you created in the last activity as the basis for this reflection. Copy and paste the relevant </a:t>
            </a:r>
            <a:r>
              <a:rPr lang="en-US" sz="1600" dirty="0">
                <a:latin typeface="Open Sans"/>
                <a:ea typeface="Open Sans"/>
                <a:cs typeface="Open Sans"/>
              </a:rPr>
              <a:t>individuals or groups </a:t>
            </a:r>
            <a:r>
              <a:rPr lang="en-CA" sz="1600" dirty="0">
                <a:latin typeface="Open Sans"/>
                <a:ea typeface="Open Sans"/>
                <a:cs typeface="Open Sans"/>
              </a:rPr>
              <a:t>into each activity template.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9461255-B462-D241-92B8-5E10DA22A5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94606"/>
            <a:ext cx="1978073" cy="28931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53D60-6F3B-9944-B950-B087DDF92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2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C8B0C6-D4DE-A440-BEC0-1B1408DCEAE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0602" y="567131"/>
            <a:ext cx="6097348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Critical Reflection Activity #1: Gaps &amp; Biases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le 2" descr="This table should be used to complete your Gaps and Biases reflection. Type your answers to the reflection question prompts in the data cells.">
            <a:extLst>
              <a:ext uri="{FF2B5EF4-FFF2-40B4-BE49-F238E27FC236}">
                <a16:creationId xmlns:a16="http://schemas.microsoft.com/office/drawing/2014/main" id="{9E3992D5-CC1A-1341-8A67-F6E624752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17569"/>
              </p:ext>
            </p:extLst>
          </p:nvPr>
        </p:nvGraphicFramePr>
        <p:xfrm>
          <a:off x="580602" y="1193170"/>
          <a:ext cx="11030796" cy="4549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5398">
                  <a:extLst>
                    <a:ext uri="{9D8B030D-6E8A-4147-A177-3AD203B41FA5}">
                      <a16:colId xmlns:a16="http://schemas.microsoft.com/office/drawing/2014/main" val="3493569846"/>
                    </a:ext>
                  </a:extLst>
                </a:gridCol>
                <a:gridCol w="5515398">
                  <a:extLst>
                    <a:ext uri="{9D8B030D-6E8A-4147-A177-3AD203B41FA5}">
                      <a16:colId xmlns:a16="http://schemas.microsoft.com/office/drawing/2014/main" val="3770767023"/>
                    </a:ext>
                  </a:extLst>
                </a:gridCol>
              </a:tblGrid>
              <a:tr h="116577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Who might be missing from your map?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 Are there any groups that you may have overlooked in the first round of brainstorming?</a:t>
                      </a:r>
                      <a:endParaRPr lang="en-US"/>
                    </a:p>
                    <a:p>
                      <a:pPr lvl="0">
                        <a:buNone/>
                      </a:pPr>
                      <a:endParaRPr lang="en-US" sz="14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Who might be over-represented in your map?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 Do certain groups show up more than others? If so, consider how this might create an imbalance that skews the outcome of your solution.</a:t>
                      </a:r>
                      <a:endParaRPr lang="en-US" noProof="0" dirty="0">
                        <a:solidFill>
                          <a:schemeClr val="bg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rgbClr val="6D24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254945"/>
                  </a:ext>
                </a:extLst>
              </a:tr>
              <a:tr h="311371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801611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6DA81-1DF1-6444-B9FF-DF10A35FE1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05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1B1579C-E848-354B-9675-860DC4B7033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80602" y="567131"/>
            <a:ext cx="6097348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0A5887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Critical Reflection Activity #2: Impact &amp; Power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le 2" descr="This table should be used to complete your Impact and Power reflection. Type your answers to the reflection question prompts in the data cells.">
            <a:extLst>
              <a:ext uri="{FF2B5EF4-FFF2-40B4-BE49-F238E27FC236}">
                <a16:creationId xmlns:a16="http://schemas.microsoft.com/office/drawing/2014/main" id="{9E3992D5-CC1A-1341-8A67-F6E624752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505993"/>
              </p:ext>
            </p:extLst>
          </p:nvPr>
        </p:nvGraphicFramePr>
        <p:xfrm>
          <a:off x="508446" y="1306459"/>
          <a:ext cx="11030795" cy="4549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3412">
                  <a:extLst>
                    <a:ext uri="{9D8B030D-6E8A-4147-A177-3AD203B41FA5}">
                      <a16:colId xmlns:a16="http://schemas.microsoft.com/office/drawing/2014/main" val="3493569846"/>
                    </a:ext>
                  </a:extLst>
                </a:gridCol>
                <a:gridCol w="5457383">
                  <a:extLst>
                    <a:ext uri="{9D8B030D-6E8A-4147-A177-3AD203B41FA5}">
                      <a16:colId xmlns:a16="http://schemas.microsoft.com/office/drawing/2014/main" val="3770767023"/>
                    </a:ext>
                  </a:extLst>
                </a:gridCol>
              </a:tblGrid>
              <a:tr h="1165779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Who is most affected by the problem?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 Does your</a:t>
                      </a:r>
                      <a:r>
                        <a:rPr lang="en-GB" sz="1400" b="0" i="0" u="none" strike="noStrike" kern="1200" noProof="0" dirty="0">
                          <a:solidFill>
                            <a:srgbClr val="FF0000"/>
                          </a:solidFill>
                          <a:effectLst/>
                          <a:latin typeface="Open Sans"/>
                        </a:rPr>
                        <a:t> 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Open Sans"/>
                        </a:rPr>
                        <a:t>map include people with lived experience of the problem? If not, add them here!</a:t>
                      </a:r>
                      <a:endParaRPr lang="en-US" noProof="0">
                        <a:solidFill>
                          <a:schemeClr val="bg1"/>
                        </a:solidFill>
                        <a:latin typeface="Open Sans"/>
                      </a:endParaRPr>
                    </a:p>
                  </a:txBody>
                  <a:tcPr>
                    <a:solidFill>
                      <a:srgbClr val="6D246E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1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Trebuchet MS"/>
                        </a:rPr>
                        <a:t>Who can affect the success of your solution? </a:t>
                      </a:r>
                      <a:r>
                        <a:rPr lang="en-GB" sz="1400" b="0" i="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Trebuchet MS"/>
                        </a:rPr>
                        <a:t>How can your project ensure those who have power prioritize those who don't in the creation of solutions?</a:t>
                      </a:r>
                      <a:endParaRPr lang="en-US" noProof="0" dirty="0">
                        <a:solidFill>
                          <a:schemeClr val="bg1"/>
                        </a:solidFill>
                        <a:latin typeface="Trebuchet MS"/>
                      </a:endParaRPr>
                    </a:p>
                  </a:txBody>
                  <a:tcPr>
                    <a:solidFill>
                      <a:srgbClr val="6D24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254945"/>
                  </a:ext>
                </a:extLst>
              </a:tr>
              <a:tr h="311371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Type here…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801611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38497E-706B-FE4F-BAEC-DD9B6CEAE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62976-8F4B-FB42-BF42-C3E706F7C8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92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E18BB7D7B10A4D9FAAC0669D07C666" ma:contentTypeVersion="20" ma:contentTypeDescription="Create a new document." ma:contentTypeScope="" ma:versionID="dcbde47dde52d10426b7459cbc6cbedc">
  <xsd:schema xmlns:xsd="http://www.w3.org/2001/XMLSchema" xmlns:xs="http://www.w3.org/2001/XMLSchema" xmlns:p="http://schemas.microsoft.com/office/2006/metadata/properties" xmlns:ns2="bd2b324a-a79c-4eb8-9ea6-069d00162dc2" xmlns:ns3="c949ad37-2f93-42f0-b284-a45cc8b069df" targetNamespace="http://schemas.microsoft.com/office/2006/metadata/properties" ma:root="true" ma:fieldsID="05966f708c1c9624570aba1e15ffc404" ns2:_="" ns3:_="">
    <xsd:import namespace="bd2b324a-a79c-4eb8-9ea6-069d00162dc2"/>
    <xsd:import namespace="c949ad37-2f93-42f0-b284-a45cc8b069df"/>
    <xsd:element name="properties">
      <xsd:complexType>
        <xsd:sequence>
          <xsd:element name="documentManagement">
            <xsd:complexType>
              <xsd:all>
                <xsd:element ref="ns2:ContentDetails" minOccurs="0"/>
                <xsd:element ref="ns2:Note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2b324a-a79c-4eb8-9ea6-069d00162dc2" elementFormDefault="qualified">
    <xsd:import namespace="http://schemas.microsoft.com/office/2006/documentManagement/types"/>
    <xsd:import namespace="http://schemas.microsoft.com/office/infopath/2007/PartnerControls"/>
    <xsd:element name="ContentDetails" ma:index="2" nillable="true" ma:displayName="Content Details" ma:description="Allow for content description" ma:format="Dropdown" ma:internalName="ContentDetails">
      <xsd:simpleType>
        <xsd:restriction base="dms:Note">
          <xsd:maxLength value="255"/>
        </xsd:restriction>
      </xsd:simpleType>
    </xsd:element>
    <xsd:element name="Notes" ma:index="4" nillable="true" ma:displayName="Notes" ma:format="Dropdown" ma:internalName="Notes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hidden="true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47e3952-8f34-4181-96ae-4ca45e5f28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9ad37-2f93-42f0-b284-a45cc8b069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3" nillable="true" ma:displayName="Taxonomy Catch All Column" ma:hidden="true" ma:list="{5c68e9c2-e7a0-43f7-bb89-c57fc02e5baa}" ma:internalName="TaxCatchAll" ma:readOnly="false" ma:showField="CatchAllData" ma:web="c949ad37-2f93-42f0-b284-a45cc8b069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Details xmlns="bd2b324a-a79c-4eb8-9ea6-069d00162dc2" xsi:nil="true"/>
    <lcf76f155ced4ddcb4097134ff3c332f xmlns="bd2b324a-a79c-4eb8-9ea6-069d00162dc2">
      <Terms xmlns="http://schemas.microsoft.com/office/infopath/2007/PartnerControls"/>
    </lcf76f155ced4ddcb4097134ff3c332f>
    <TaxCatchAll xmlns="c949ad37-2f93-42f0-b284-a45cc8b069df" xsi:nil="true"/>
    <Notes xmlns="bd2b324a-a79c-4eb8-9ea6-069d00162dc2" xsi:nil="true"/>
  </documentManagement>
</p:properties>
</file>

<file path=customXml/itemProps1.xml><?xml version="1.0" encoding="utf-8"?>
<ds:datastoreItem xmlns:ds="http://schemas.openxmlformats.org/officeDocument/2006/customXml" ds:itemID="{FA309B06-739D-4E01-9BC8-0441BB5609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2A1015-7637-4739-A47E-1915DAA964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2b324a-a79c-4eb8-9ea6-069d00162dc2"/>
    <ds:schemaRef ds:uri="c949ad37-2f93-42f0-b284-a45cc8b069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8BB719-D40E-4AAB-8413-6C6A9562653D}">
  <ds:schemaRefs>
    <ds:schemaRef ds:uri="http://schemas.microsoft.com/office/2006/metadata/properties"/>
    <ds:schemaRef ds:uri="http://schemas.microsoft.com/office/infopath/2007/PartnerControls"/>
    <ds:schemaRef ds:uri="bd2b324a-a79c-4eb8-9ea6-069d00162dc2"/>
    <ds:schemaRef ds:uri="c949ad37-2f93-42f0-b284-a45cc8b069d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5733</TotalTime>
  <Words>1085</Words>
  <Application>Microsoft Office PowerPoint</Application>
  <PresentationFormat>Widescreen</PresentationFormat>
  <Paragraphs>183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Community Mapping Workshop</vt:lpstr>
      <vt:lpstr>Activity #1 Brainstorm the different types of roles and interests in the housing ecosystem </vt:lpstr>
      <vt:lpstr>Fillable Table: Roles and interests in the housing ecosystem</vt:lpstr>
      <vt:lpstr>Cheat Sheet (Tips)</vt:lpstr>
      <vt:lpstr>Activity #2 Identify the interested parties connected to your project in every stage</vt:lpstr>
      <vt:lpstr>Fillable Table: Identify the interested parties connected to your project in every stage</vt:lpstr>
      <vt:lpstr>Activity #3 Critical Reflection Activity</vt:lpstr>
      <vt:lpstr>Critical Reflection Activity #1: Gaps &amp; Biases</vt:lpstr>
      <vt:lpstr>Critical Reflection Activity #2: Impact &amp; Power</vt:lpstr>
      <vt:lpstr>Critical Reflection Activity #3: Relationships</vt:lpstr>
      <vt:lpstr>Activity # Shortlist</vt:lpstr>
      <vt:lpstr>Fillable Table: Shortlist</vt:lpstr>
      <vt:lpstr>Fillable Table: Shortlist continued...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Carreau</dc:creator>
  <cp:lastModifiedBy>Rosemary Costelloe</cp:lastModifiedBy>
  <cp:revision>302</cp:revision>
  <dcterms:created xsi:type="dcterms:W3CDTF">2022-01-17T18:42:54Z</dcterms:created>
  <dcterms:modified xsi:type="dcterms:W3CDTF">2023-02-01T15:06:01Z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0x010100C0E18BB7D7B10A4D9FAAC0669D07C666</vt:lpwstr>
  </property>
  <property fmtid="{D5CDD505-2E9C-101B-9397-08002B2CF9AE}" pid="3" name="MediaServiceImageTags">
    <vt:lpwstr/>
  </property>
</Properties>
</file>